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6" r:id="rId2"/>
    <p:sldId id="428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1" r:id="rId11"/>
    <p:sldId id="492" r:id="rId12"/>
    <p:sldId id="493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31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4320C84-03BF-4D2B-942E-89E93BCB3FD1}" type="datetimeFigureOut">
              <a:rPr lang="zh-CN" altLang="en-US"/>
              <a:pPr>
                <a:defRPr/>
              </a:pPr>
              <a:t>2015/2/11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32E54CC-3CB0-4351-9598-5906498756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64886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13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8C8D0DFA-BBDB-48D1-A827-CC5F66FE42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921123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8D0DFA-BBDB-48D1-A827-CC5F66FE426C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61B88-E590-4A96-9283-2F2C722A03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68521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3701E-F2F8-4307-BE69-D282810ABA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67457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05C06-6AE7-402D-9BBA-0F13138832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55677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69596-369C-4B41-B406-5DFAA98F8D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44258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C3DF1-3D1A-4C56-9635-BF6B37556D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17443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37E0F-EBA6-42C2-AF02-31B7A51FD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60485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35433-094C-4245-9BCF-ABD958250B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09394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757E1-D8D7-4F4E-AF8C-D93E3C673E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46111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D647C-7CEC-47F2-9BEE-2CD13E4C64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63512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BA2CF-262A-4181-B1FD-6A1EA4EC81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41893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C8A8B-4FDD-4439-8755-B9CE3F8A71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23222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13C2FDD4-7610-4864-932B-A3FEFDF15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 userDrawn="1"/>
        </p:nvGraphicFramePr>
        <p:xfrm>
          <a:off x="0" y="6400800"/>
          <a:ext cx="9144000" cy="457200"/>
        </p:xfrm>
        <a:graphic>
          <a:graphicData uri="http://schemas.openxmlformats.org/presentationml/2006/ole">
            <p:oleObj spid="_x0000_s1041" name="Photo Editor 照片" r:id="rId14" imgW="6628571" imgH="1305107" progId="">
              <p:embed/>
            </p:oleObj>
          </a:graphicData>
        </a:graphic>
      </p:graphicFrame>
      <p:sp>
        <p:nvSpPr>
          <p:cNvPr id="1032" name="Text Box 10"/>
          <p:cNvSpPr txBox="1">
            <a:spLocks noChangeArrowheads="1"/>
          </p:cNvSpPr>
          <p:nvPr userDrawn="1"/>
        </p:nvSpPr>
        <p:spPr bwMode="auto">
          <a:xfrm>
            <a:off x="152400" y="6448425"/>
            <a:ext cx="3482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 i="1">
                <a:solidFill>
                  <a:schemeClr val="bg1"/>
                </a:solidFill>
              </a:rPr>
              <a:t>www.cdcp.org.cn</a:t>
            </a:r>
          </a:p>
        </p:txBody>
      </p:sp>
      <p:sp>
        <p:nvSpPr>
          <p:cNvPr id="1033" name="Text Box 11"/>
          <p:cNvSpPr txBox="1">
            <a:spLocks noChangeArrowheads="1"/>
          </p:cNvSpPr>
          <p:nvPr userDrawn="1"/>
        </p:nvSpPr>
        <p:spPr bwMode="auto">
          <a:xfrm>
            <a:off x="5508625" y="6461125"/>
            <a:ext cx="29781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000">
                <a:solidFill>
                  <a:schemeClr val="bg1"/>
                </a:solidFill>
                <a:latin typeface="Times New Roman" pitchFamily="18" charset="0"/>
                <a:ea typeface="华文行楷" pitchFamily="2" charset="-122"/>
              </a:rPr>
              <a:t>广东省疾病预防控制中心</a:t>
            </a:r>
          </a:p>
        </p:txBody>
      </p:sp>
      <p:pic>
        <p:nvPicPr>
          <p:cNvPr id="1035" name="Picture 1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3338" y="6499225"/>
            <a:ext cx="3048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 idx="4294967295"/>
          </p:nvPr>
        </p:nvSpPr>
        <p:spPr>
          <a:xfrm>
            <a:off x="669924" y="1484313"/>
            <a:ext cx="8188355" cy="1470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Cambria" pitchFamily="18" charset="0"/>
              </a:rPr>
              <a:t>当前人感染</a:t>
            </a:r>
            <a:r>
              <a:rPr lang="en-US" altLang="zh-CN" dirty="0" smtClean="0">
                <a:latin typeface="Cambria" pitchFamily="18" charset="0"/>
              </a:rPr>
              <a:t>H7N9</a:t>
            </a:r>
            <a:r>
              <a:rPr lang="zh-CN" altLang="en-US" dirty="0" smtClean="0">
                <a:latin typeface="Cambria" pitchFamily="18" charset="0"/>
              </a:rPr>
              <a:t>病毒形势评估</a:t>
            </a:r>
          </a:p>
        </p:txBody>
      </p:sp>
      <p:sp>
        <p:nvSpPr>
          <p:cNvPr id="4099" name="副标题 2"/>
          <p:cNvSpPr>
            <a:spLocks noGrp="1"/>
          </p:cNvSpPr>
          <p:nvPr>
            <p:ph type="subTitle" idx="4294967295"/>
          </p:nvPr>
        </p:nvSpPr>
        <p:spPr>
          <a:xfrm>
            <a:off x="1285875" y="3789363"/>
            <a:ext cx="6399213" cy="703262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zh-CN" altLang="en-US" dirty="0" smtClean="0"/>
              <a:t>何剑峰</a:t>
            </a:r>
            <a:endParaRPr lang="en-US" altLang="zh-CN" dirty="0" smtClean="0"/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zh-CN" altLang="en-US" dirty="0" smtClean="0"/>
              <a:t>广东省疾病预防控制中心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zh-CN" altLang="en-US" dirty="0" smtClean="0"/>
              <a:t>传染病预防控制所</a:t>
            </a:r>
          </a:p>
          <a:p>
            <a:pPr marL="0" indent="0" algn="ctr" eaLnBrk="1" hangingPunct="1">
              <a:buFont typeface="Wingdings" pitchFamily="2" charset="2"/>
              <a:buNone/>
            </a:pPr>
            <a:fld id="{CA01B1F4-482F-44C9-AAC4-8ED9BF238F2C}" type="datetime1">
              <a:rPr lang="zh-CN" altLang="en-US" sz="3600" smtClean="0"/>
              <a:pPr marL="0" indent="0" algn="ctr" eaLnBrk="1" hangingPunct="1">
                <a:buFont typeface="Wingdings" pitchFamily="2" charset="2"/>
                <a:buNone/>
              </a:pPr>
              <a:t>2015/2/11</a:t>
            </a:fld>
            <a:endParaRPr lang="en-US" altLang="zh-CN" sz="3600" dirty="0" smtClean="0"/>
          </a:p>
        </p:txBody>
      </p:sp>
      <p:sp>
        <p:nvSpPr>
          <p:cNvPr id="4100" name="灯片编号占位符 1"/>
          <p:cNvSpPr txBox="1">
            <a:spLocks noGrp="1"/>
          </p:cNvSpPr>
          <p:nvPr/>
        </p:nvSpPr>
        <p:spPr bwMode="auto">
          <a:xfrm>
            <a:off x="6553200" y="6329363"/>
            <a:ext cx="2133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/>
            <a:fld id="{B50016A6-A896-455B-8ACD-848798C5FFAF}" type="slidenum">
              <a:rPr lang="zh-CN" altLang="en-US" sz="1400">
                <a:latin typeface="幼圆" pitchFamily="49" charset="-122"/>
                <a:ea typeface="幼圆" pitchFamily="49" charset="-122"/>
              </a:rPr>
              <a:pPr algn="r" eaLnBrk="1" hangingPunct="1"/>
              <a:t>1</a:t>
            </a:fld>
            <a:endParaRPr lang="en-US" altLang="zh-CN" sz="1400"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zh-CN" altLang="en-US" smtClean="0"/>
              <a:t>疫情特点</a:t>
            </a: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5329237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zh-CN" sz="2400" dirty="0"/>
              <a:t>病例主要为散发病例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未发现明确的人传人。</a:t>
            </a:r>
            <a:endParaRPr lang="en-US" altLang="zh-CN" sz="2400" dirty="0" smtClean="0"/>
          </a:p>
          <a:p>
            <a:pPr>
              <a:lnSpc>
                <a:spcPct val="150000"/>
              </a:lnSpc>
              <a:defRPr/>
            </a:pPr>
            <a:r>
              <a:rPr lang="zh-CN" altLang="en-US" sz="2400" dirty="0" smtClean="0"/>
              <a:t>直接</a:t>
            </a:r>
            <a:r>
              <a:rPr lang="zh-CN" altLang="en-US" sz="2400" dirty="0"/>
              <a:t>或间接的活禽暴露史。重要的暴露地点是活禽交易（批发或零售）市场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  <a:defRPr/>
            </a:pPr>
            <a:r>
              <a:rPr lang="zh-CN" altLang="en-US" sz="2400" dirty="0"/>
              <a:t>疫情发生有一定的时空聚集性特点，表现为冬春季发病水平</a:t>
            </a:r>
            <a:r>
              <a:rPr lang="zh-CN" altLang="en-US" sz="2400" dirty="0" smtClean="0"/>
              <a:t>高，</a:t>
            </a:r>
            <a:r>
              <a:rPr lang="zh-CN" altLang="zh-CN" sz="2400" dirty="0"/>
              <a:t>珠江三角洲和粤东地区发病数多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latin typeface="+mn-ea"/>
              </a:rPr>
              <a:t>目前我省已进入</a:t>
            </a:r>
            <a:r>
              <a:rPr lang="en-US" altLang="zh-CN" sz="2400" dirty="0" smtClean="0">
                <a:latin typeface="+mn-ea"/>
              </a:rPr>
              <a:t>2014-2015</a:t>
            </a:r>
            <a:r>
              <a:rPr lang="zh-CN" altLang="en-US" sz="2400" dirty="0" smtClean="0">
                <a:latin typeface="+mn-ea"/>
              </a:rPr>
              <a:t>年度流行期，疫情呈快速上升趋势。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zh-CN" altLang="en-US" smtClean="0"/>
              <a:t>疫情评估</a:t>
            </a: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5329237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zh-CN" sz="2400" dirty="0"/>
              <a:t>当前我省人感染</a:t>
            </a:r>
            <a:r>
              <a:rPr lang="en-US" altLang="zh-CN" sz="2400" dirty="0"/>
              <a:t>H7N9</a:t>
            </a:r>
            <a:r>
              <a:rPr lang="zh-CN" altLang="zh-CN" sz="2400" dirty="0"/>
              <a:t>禽流感疫情水平持续上升，珠江三角洲和粤东地区疫情较严重。新发病例数和污染市场数在陆续增加，受波及区域有进一步扩大的</a:t>
            </a:r>
            <a:r>
              <a:rPr lang="zh-CN" altLang="zh-CN" sz="2400" dirty="0" smtClean="0"/>
              <a:t>趋势。</a:t>
            </a:r>
            <a:endParaRPr lang="en-US" altLang="zh-CN" sz="2400" dirty="0" smtClean="0"/>
          </a:p>
          <a:p>
            <a:pPr>
              <a:lnSpc>
                <a:spcPct val="150000"/>
              </a:lnSpc>
              <a:defRPr/>
            </a:pPr>
            <a:r>
              <a:rPr lang="zh-CN" altLang="zh-CN" sz="2400" b="1" dirty="0" smtClean="0"/>
              <a:t>评估</a:t>
            </a:r>
            <a:r>
              <a:rPr lang="zh-CN" altLang="zh-CN" sz="2400" b="1" dirty="0"/>
              <a:t>认为：</a:t>
            </a:r>
            <a:r>
              <a:rPr lang="zh-CN" altLang="zh-CN" sz="2400" dirty="0"/>
              <a:t>我省近期将陆续发生</a:t>
            </a:r>
            <a:r>
              <a:rPr lang="en-US" altLang="zh-CN" sz="2400" dirty="0"/>
              <a:t>H7N9</a:t>
            </a:r>
            <a:r>
              <a:rPr lang="zh-CN" altLang="zh-CN" sz="2400" dirty="0"/>
              <a:t>散发病例，部分地市将出现多区域连续发病的风险；</a:t>
            </a:r>
            <a:r>
              <a:rPr lang="zh-CN" altLang="zh-CN" sz="2400" b="1" dirty="0"/>
              <a:t>若不严格落实各项防控措施，疫情高峰将持续至春节后</a:t>
            </a:r>
            <a:r>
              <a:rPr lang="zh-CN" altLang="zh-CN" sz="2400" dirty="0"/>
              <a:t>。</a:t>
            </a:r>
            <a:endParaRPr lang="zh-CN" altLang="en-US" sz="2400" b="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{]J1{IO)YE@JH5~2T_~)X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en-US" sz="4000" b="1">
              <a:solidFill>
                <a:srgbClr val="000000"/>
              </a:solidFill>
              <a:latin typeface="黑体" pitchFamily="2" charset="-122"/>
            </a:endParaRPr>
          </a:p>
        </p:txBody>
      </p:sp>
      <p:sp>
        <p:nvSpPr>
          <p:cNvPr id="24579" name="AutoShape 3" descr="{]J1{IO)YE@JH5~2T_~)X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en-US" sz="4000" b="1">
              <a:solidFill>
                <a:srgbClr val="000000"/>
              </a:solidFill>
              <a:latin typeface="黑体" pitchFamily="2" charset="-122"/>
            </a:endParaRPr>
          </a:p>
        </p:txBody>
      </p:sp>
      <p:pic>
        <p:nvPicPr>
          <p:cNvPr id="24580" name="WordArt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643050"/>
            <a:ext cx="385127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 descr="花-单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357694"/>
            <a:ext cx="3713162" cy="1811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1116013" y="692150"/>
            <a:ext cx="7129462" cy="790575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关于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H7N9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的基本共识</a:t>
            </a:r>
          </a:p>
        </p:txBody>
      </p:sp>
      <p:sp>
        <p:nvSpPr>
          <p:cNvPr id="5123" name="内容占位符 2"/>
          <p:cNvSpPr>
            <a:spLocks noGrp="1"/>
          </p:cNvSpPr>
          <p:nvPr>
            <p:ph idx="4294967295"/>
          </p:nvPr>
        </p:nvSpPr>
        <p:spPr>
          <a:xfrm>
            <a:off x="785786" y="1714500"/>
            <a:ext cx="7059639" cy="485777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dirty="0" smtClean="0"/>
              <a:t>感染人是低概率事件</a:t>
            </a:r>
            <a:endParaRPr lang="en-US" altLang="zh-CN" sz="3600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3600" dirty="0" smtClean="0"/>
              <a:t>大多数鸡是干净的</a:t>
            </a:r>
            <a:endParaRPr lang="en-US" altLang="zh-CN" sz="3600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3600" dirty="0" smtClean="0"/>
              <a:t>活禽市场暴露是高危险因素</a:t>
            </a:r>
            <a:endParaRPr lang="en-US" altLang="zh-CN" sz="3600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3600" dirty="0" smtClean="0"/>
              <a:t>存在有限的人传人现象</a:t>
            </a:r>
            <a:endParaRPr lang="en-US" altLang="zh-CN" sz="3600" dirty="0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3600" dirty="0" smtClean="0"/>
              <a:t>轻症病例存在（儿童）</a:t>
            </a:r>
          </a:p>
        </p:txBody>
      </p:sp>
      <p:sp>
        <p:nvSpPr>
          <p:cNvPr id="4" name="右大括号 3"/>
          <p:cNvSpPr/>
          <p:nvPr/>
        </p:nvSpPr>
        <p:spPr>
          <a:xfrm>
            <a:off x="5429256" y="2214554"/>
            <a:ext cx="428628" cy="1214446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2428868"/>
            <a:ext cx="3286116" cy="64633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人得病属于偶发</a:t>
            </a:r>
            <a:endParaRPr lang="en-US" altLang="zh-CN" b="1" dirty="0" smtClean="0"/>
          </a:p>
          <a:p>
            <a:r>
              <a:rPr lang="zh-CN" altLang="en-US" b="1" dirty="0" smtClean="0"/>
              <a:t>（疑与极少数人特别基因有关）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全国</a:t>
            </a:r>
            <a:r>
              <a:rPr lang="zh-CN" altLang="zh-CN" dirty="0" smtClean="0"/>
              <a:t>疫情概况</a:t>
            </a:r>
            <a:endParaRPr lang="zh-CN" altLang="en-US" sz="3600" dirty="0" smtClean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4690864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截至</a:t>
            </a:r>
            <a:r>
              <a:rPr lang="en-US" altLang="zh-CN" sz="2000" dirty="0" smtClean="0"/>
              <a:t>2015</a:t>
            </a:r>
            <a:r>
              <a:rPr lang="zh-CN" altLang="en-US" sz="2000" dirty="0" smtClean="0"/>
              <a:t>年</a:t>
            </a:r>
            <a:r>
              <a:rPr lang="en-US" altLang="zh-CN" sz="2000" dirty="0" smtClean="0">
                <a:solidFill>
                  <a:srgbClr val="FF0000"/>
                </a:solidFill>
              </a:rPr>
              <a:t>2</a:t>
            </a:r>
            <a:r>
              <a:rPr lang="zh-CN" altLang="en-US" sz="2000" dirty="0" smtClean="0">
                <a:solidFill>
                  <a:srgbClr val="FF0000"/>
                </a:solidFill>
              </a:rPr>
              <a:t>月</a:t>
            </a:r>
            <a:r>
              <a:rPr lang="en-US" altLang="zh-CN" sz="2000" dirty="0" smtClean="0">
                <a:solidFill>
                  <a:srgbClr val="FF0000"/>
                </a:solidFill>
              </a:rPr>
              <a:t>8</a:t>
            </a:r>
            <a:r>
              <a:rPr lang="zh-CN" altLang="en-US" sz="2000" dirty="0" smtClean="0">
                <a:solidFill>
                  <a:srgbClr val="FF0000"/>
                </a:solidFill>
              </a:rPr>
              <a:t>日</a:t>
            </a:r>
            <a:r>
              <a:rPr lang="zh-CN" altLang="en-US" sz="2000" dirty="0" smtClean="0"/>
              <a:t>，</a:t>
            </a:r>
            <a:r>
              <a:rPr lang="zh-CN" altLang="en-US" sz="2000" b="0" dirty="0" smtClean="0"/>
              <a:t>全国</a:t>
            </a:r>
            <a:r>
              <a:rPr lang="en-US" altLang="zh-CN" sz="2000" dirty="0" smtClean="0"/>
              <a:t>8</a:t>
            </a:r>
            <a:r>
              <a:rPr lang="zh-CN" altLang="en-US" sz="2000" b="0" dirty="0" smtClean="0"/>
              <a:t>个省份共报告人</a:t>
            </a:r>
            <a:r>
              <a:rPr lang="en-US" altLang="zh-CN" sz="2000" b="0" dirty="0" smtClean="0"/>
              <a:t>100</a:t>
            </a:r>
            <a:r>
              <a:rPr lang="zh-CN" altLang="en-US" sz="2000" b="0" dirty="0" smtClean="0"/>
              <a:t>例</a:t>
            </a:r>
            <a:r>
              <a:rPr lang="zh-CN" altLang="en-US" sz="2000" b="0" dirty="0"/>
              <a:t>，</a:t>
            </a:r>
            <a:r>
              <a:rPr lang="zh-CN" altLang="en-US" sz="2000" b="0" dirty="0" smtClean="0"/>
              <a:t>死亡</a:t>
            </a:r>
            <a:r>
              <a:rPr lang="en-US" altLang="zh-CN" sz="2000" b="0" dirty="0" smtClean="0"/>
              <a:t>25</a:t>
            </a:r>
            <a:r>
              <a:rPr lang="zh-CN" altLang="en-US" sz="2000" b="0" dirty="0" smtClean="0"/>
              <a:t>例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lvl="1">
              <a:lnSpc>
                <a:spcPct val="150000"/>
              </a:lnSpc>
            </a:pPr>
            <a:r>
              <a:rPr lang="zh-CN" altLang="zh-CN" sz="1600" dirty="0" smtClean="0">
                <a:solidFill>
                  <a:srgbClr val="FF0000"/>
                </a:solidFill>
              </a:rPr>
              <a:t>广东</a:t>
            </a:r>
            <a:r>
              <a:rPr lang="en-US" altLang="zh-CN" sz="1600" dirty="0" smtClean="0">
                <a:solidFill>
                  <a:srgbClr val="FF0000"/>
                </a:solidFill>
              </a:rPr>
              <a:t>41</a:t>
            </a:r>
            <a:r>
              <a:rPr lang="zh-CN" altLang="zh-CN" sz="1600" dirty="0">
                <a:solidFill>
                  <a:srgbClr val="FF0000"/>
                </a:solidFill>
              </a:rPr>
              <a:t>例</a:t>
            </a:r>
            <a:r>
              <a:rPr lang="zh-CN" altLang="zh-CN" sz="1600" dirty="0"/>
              <a:t>、福建</a:t>
            </a:r>
            <a:r>
              <a:rPr lang="en-US" altLang="zh-CN" sz="1600" dirty="0"/>
              <a:t>31</a:t>
            </a:r>
            <a:r>
              <a:rPr lang="zh-CN" altLang="zh-CN" sz="1600" dirty="0"/>
              <a:t>例、浙江</a:t>
            </a:r>
            <a:r>
              <a:rPr lang="en-US" altLang="zh-CN" sz="1600" dirty="0"/>
              <a:t>15</a:t>
            </a:r>
            <a:r>
              <a:rPr lang="zh-CN" altLang="zh-CN" sz="1600" dirty="0"/>
              <a:t>例、江苏</a:t>
            </a:r>
            <a:r>
              <a:rPr lang="en-US" altLang="zh-CN" sz="1600" dirty="0"/>
              <a:t>8</a:t>
            </a:r>
            <a:r>
              <a:rPr lang="zh-CN" altLang="zh-CN" sz="1600" dirty="0"/>
              <a:t>例、上海</a:t>
            </a:r>
            <a:r>
              <a:rPr lang="en-US" altLang="zh-CN" sz="1600" dirty="0"/>
              <a:t>2</a:t>
            </a:r>
            <a:r>
              <a:rPr lang="zh-CN" altLang="zh-CN" sz="1600" dirty="0"/>
              <a:t>例、新疆、山东及江西各</a:t>
            </a:r>
            <a:r>
              <a:rPr lang="en-US" altLang="zh-CN" sz="1600" dirty="0"/>
              <a:t>1</a:t>
            </a:r>
            <a:r>
              <a:rPr lang="zh-CN" altLang="zh-CN" sz="1600" dirty="0"/>
              <a:t>例。</a:t>
            </a:r>
            <a:endParaRPr lang="zh-CN" altLang="en-US" sz="1600" b="0" dirty="0" smtClean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42" y="3643314"/>
            <a:ext cx="8028384" cy="3214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" name="Picture 1" descr="C:\Documents and Settings\Administrator\Application Data\Tencent\Users\840458975\QQ\WinTemp\RichOle\6H5[D)SPF{XA](N)JYC(F(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56405"/>
            <a:ext cx="3515144" cy="26460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245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全省</a:t>
            </a:r>
            <a:r>
              <a:rPr lang="en-US" altLang="zh-CN" dirty="0" smtClean="0"/>
              <a:t>H7N9</a:t>
            </a:r>
            <a:r>
              <a:rPr lang="zh-CN" altLang="zh-CN" dirty="0" smtClean="0"/>
              <a:t>疫情概况</a:t>
            </a:r>
            <a:endParaRPr lang="zh-CN" altLang="en-US" dirty="0" smtClean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485740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0" dirty="0" smtClean="0"/>
              <a:t>截至</a:t>
            </a:r>
            <a:r>
              <a:rPr lang="en-US" altLang="zh-CN" sz="2400" dirty="0" smtClean="0"/>
              <a:t>2015</a:t>
            </a:r>
            <a:r>
              <a:rPr lang="zh-CN" altLang="en-US" sz="2400" dirty="0" smtClean="0"/>
              <a:t>年</a:t>
            </a:r>
            <a:r>
              <a:rPr lang="en-US" altLang="zh-CN" sz="2400" b="0" dirty="0" smtClean="0"/>
              <a:t>2</a:t>
            </a:r>
            <a:r>
              <a:rPr lang="zh-CN" altLang="en-US" sz="2400" b="0" dirty="0" smtClean="0"/>
              <a:t>月</a:t>
            </a:r>
            <a:r>
              <a:rPr lang="en-US" altLang="zh-CN" sz="2400" b="0" dirty="0" smtClean="0"/>
              <a:t>9</a:t>
            </a:r>
            <a:r>
              <a:rPr lang="zh-CN" altLang="en-US" sz="2400" b="0" dirty="0" smtClean="0"/>
              <a:t>日，全省</a:t>
            </a:r>
            <a:r>
              <a:rPr lang="zh-CN" altLang="en-US" sz="2400" dirty="0" smtClean="0"/>
              <a:t>有</a:t>
            </a:r>
            <a:r>
              <a:rPr lang="en-US" altLang="zh-CN" sz="2400" dirty="0"/>
              <a:t>15</a:t>
            </a:r>
            <a:r>
              <a:rPr lang="zh-CN" altLang="en-US" sz="2400" dirty="0"/>
              <a:t>个地市</a:t>
            </a:r>
            <a:r>
              <a:rPr lang="en-US" altLang="zh-CN" sz="2400" dirty="0"/>
              <a:t>30</a:t>
            </a:r>
            <a:r>
              <a:rPr lang="zh-CN" altLang="en-US" sz="2400" dirty="0"/>
              <a:t>个县</a:t>
            </a:r>
            <a:r>
              <a:rPr lang="zh-CN" altLang="en-US" sz="2400" dirty="0" smtClean="0"/>
              <a:t>区共报告</a:t>
            </a:r>
            <a:r>
              <a:rPr lang="en-US" altLang="zh-CN" sz="2400" dirty="0" smtClean="0"/>
              <a:t>43</a:t>
            </a:r>
            <a:r>
              <a:rPr lang="zh-CN" altLang="en-US" sz="2400" dirty="0" smtClean="0"/>
              <a:t>例，死亡</a:t>
            </a:r>
            <a:r>
              <a:rPr lang="en-US" altLang="zh-CN" sz="2400" dirty="0" smtClean="0"/>
              <a:t>16</a:t>
            </a:r>
            <a:r>
              <a:rPr lang="zh-CN" altLang="en-US" sz="2400" dirty="0" smtClean="0"/>
              <a:t>例。（目前病死率</a:t>
            </a:r>
            <a:r>
              <a:rPr lang="en-US" altLang="zh-CN" sz="2400" dirty="0" smtClean="0"/>
              <a:t>37%</a:t>
            </a:r>
            <a:r>
              <a:rPr lang="zh-CN" altLang="en-US" sz="2400" dirty="0" smtClean="0"/>
              <a:t>）</a:t>
            </a:r>
            <a:endParaRPr lang="en-US" altLang="zh-CN" sz="2400" b="0" dirty="0" smtClean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珠</a:t>
            </a:r>
            <a:r>
              <a:rPr lang="zh-CN" altLang="en-US" sz="2400" dirty="0" smtClean="0"/>
              <a:t>三角和粤东地区</a:t>
            </a:r>
            <a:endParaRPr lang="zh-CN" altLang="en-US" sz="2400" b="0" dirty="0" smtClean="0"/>
          </a:p>
        </p:txBody>
      </p:sp>
      <p:pic>
        <p:nvPicPr>
          <p:cNvPr id="3073" name="Picture 1" descr="C:\Documents and Settings\Administrator\Application Data\Tencent\Users\840458975\QQ\WinTemp\RichOle\5]GB9X1{UW_Z2%A19)6`1(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7" y="3408106"/>
            <a:ext cx="3791803" cy="27092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526" y="3429000"/>
            <a:ext cx="5150003" cy="290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6118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本季发病人群特征与上一季无显著差异</a:t>
            </a:r>
            <a:endParaRPr lang="zh-CN" altLang="en-US" sz="3600" dirty="0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b="1" dirty="0"/>
              <a:t>2014</a:t>
            </a:r>
            <a:r>
              <a:rPr lang="zh-CN" altLang="en-US" sz="2800" b="1" dirty="0"/>
              <a:t>年</a:t>
            </a:r>
            <a:r>
              <a:rPr lang="en-US" altLang="zh-CN" sz="2800" b="1" dirty="0"/>
              <a:t>11</a:t>
            </a:r>
            <a:r>
              <a:rPr lang="zh-CN" altLang="en-US" sz="2800" b="1" dirty="0"/>
              <a:t>月以来发病</a:t>
            </a:r>
            <a:r>
              <a:rPr lang="zh-CN" altLang="en-US" sz="2800" b="1" dirty="0" smtClean="0"/>
              <a:t>的</a:t>
            </a:r>
            <a:r>
              <a:rPr lang="en-US" altLang="zh-CN" sz="2800" b="1" dirty="0" smtClean="0"/>
              <a:t>46</a:t>
            </a:r>
            <a:r>
              <a:rPr lang="zh-CN" altLang="en-US" sz="2800" b="1" dirty="0" smtClean="0"/>
              <a:t>例</a:t>
            </a:r>
            <a:r>
              <a:rPr lang="zh-CN" altLang="zh-CN" sz="2800" b="1" dirty="0"/>
              <a:t>病例中</a:t>
            </a:r>
            <a:r>
              <a:rPr lang="zh-CN" altLang="zh-CN" sz="2800" b="1" dirty="0" smtClean="0"/>
              <a:t>，</a:t>
            </a:r>
            <a:r>
              <a:rPr lang="en-US" altLang="zh-CN" sz="2800" b="1" dirty="0" smtClean="0"/>
              <a:t>90%</a:t>
            </a:r>
            <a:r>
              <a:rPr lang="zh-CN" altLang="zh-CN" sz="2800" b="1" dirty="0" smtClean="0"/>
              <a:t>均</a:t>
            </a:r>
            <a:r>
              <a:rPr lang="zh-CN" altLang="zh-CN" sz="2800" b="1" dirty="0"/>
              <a:t>有禽类或活禽市场暴露</a:t>
            </a:r>
            <a:r>
              <a:rPr lang="zh-CN" altLang="zh-CN" sz="2800" b="1" dirty="0" smtClean="0"/>
              <a:t>史。</a:t>
            </a:r>
            <a:endParaRPr lang="en-US" altLang="zh-CN" sz="2800" b="1" dirty="0" smtClean="0"/>
          </a:p>
          <a:p>
            <a:pPr lvl="2"/>
            <a:r>
              <a:rPr lang="zh-CN" altLang="zh-CN" sz="2000" b="1" dirty="0" smtClean="0"/>
              <a:t>男性</a:t>
            </a:r>
            <a:r>
              <a:rPr lang="en-US" altLang="zh-CN" sz="2000" b="1" dirty="0" smtClean="0"/>
              <a:t>30</a:t>
            </a:r>
            <a:r>
              <a:rPr lang="zh-CN" altLang="zh-CN" sz="2000" b="1" dirty="0" smtClean="0"/>
              <a:t>例</a:t>
            </a:r>
            <a:r>
              <a:rPr lang="zh-CN" altLang="zh-CN" sz="2000" b="1" dirty="0"/>
              <a:t>，女性</a:t>
            </a:r>
            <a:r>
              <a:rPr lang="en-US" altLang="zh-CN" sz="2000" b="1" dirty="0" smtClean="0"/>
              <a:t>16</a:t>
            </a:r>
            <a:r>
              <a:rPr lang="zh-CN" altLang="zh-CN" sz="2000" b="1" dirty="0" smtClean="0"/>
              <a:t>例</a:t>
            </a:r>
            <a:r>
              <a:rPr lang="zh-CN" altLang="zh-CN" sz="2000" b="1" dirty="0"/>
              <a:t>；</a:t>
            </a:r>
          </a:p>
          <a:p>
            <a:pPr lvl="2"/>
            <a:r>
              <a:rPr lang="zh-CN" altLang="zh-CN" sz="2000" b="1" dirty="0" smtClean="0"/>
              <a:t>年龄</a:t>
            </a:r>
            <a:r>
              <a:rPr lang="zh-CN" altLang="zh-CN" sz="2000" b="1" dirty="0"/>
              <a:t>：</a:t>
            </a:r>
            <a:r>
              <a:rPr lang="zh-CN" altLang="zh-CN" sz="2000" b="1" dirty="0" smtClean="0"/>
              <a:t>最小</a:t>
            </a:r>
            <a:r>
              <a:rPr lang="en-US" altLang="zh-CN" sz="2000" b="1" dirty="0" smtClean="0"/>
              <a:t>9</a:t>
            </a:r>
            <a:r>
              <a:rPr lang="zh-CN" altLang="zh-CN" sz="2000" b="1" dirty="0"/>
              <a:t>个月，</a:t>
            </a:r>
            <a:r>
              <a:rPr lang="zh-CN" altLang="zh-CN" sz="2000" b="1" dirty="0" smtClean="0"/>
              <a:t>最大</a:t>
            </a:r>
            <a:r>
              <a:rPr lang="en-US" altLang="zh-CN" sz="2000" b="1" dirty="0" smtClean="0"/>
              <a:t>83</a:t>
            </a:r>
            <a:r>
              <a:rPr lang="zh-CN" altLang="zh-CN" sz="2000" b="1" dirty="0" smtClean="0"/>
              <a:t>岁</a:t>
            </a:r>
            <a:r>
              <a:rPr lang="zh-CN" altLang="zh-CN" sz="2000" b="1" dirty="0"/>
              <a:t>；</a:t>
            </a:r>
          </a:p>
          <a:p>
            <a:pPr lvl="2"/>
            <a:r>
              <a:rPr lang="en-US" altLang="zh-CN" sz="2000" b="1" dirty="0" smtClean="0"/>
              <a:t>50</a:t>
            </a:r>
            <a:r>
              <a:rPr lang="zh-CN" altLang="zh-CN" sz="2000" b="1" dirty="0"/>
              <a:t>岁以上</a:t>
            </a:r>
            <a:r>
              <a:rPr lang="en-US" altLang="zh-CN" sz="2000" b="1" dirty="0"/>
              <a:t>12</a:t>
            </a:r>
            <a:r>
              <a:rPr lang="zh-CN" altLang="zh-CN" sz="2000" b="1" dirty="0"/>
              <a:t>例，</a:t>
            </a:r>
            <a:r>
              <a:rPr lang="zh-CN" altLang="zh-CN" sz="2000" b="1" dirty="0" smtClean="0"/>
              <a:t>占</a:t>
            </a:r>
            <a:r>
              <a:rPr lang="en-US" altLang="zh-CN" sz="2000" b="1" dirty="0" smtClean="0"/>
              <a:t>54%</a:t>
            </a:r>
            <a:r>
              <a:rPr lang="zh-CN" altLang="zh-CN" sz="2000" b="1" dirty="0"/>
              <a:t>（上一波</a:t>
            </a:r>
            <a:r>
              <a:rPr lang="en-US" altLang="zh-CN" sz="2000" b="1" dirty="0"/>
              <a:t>65</a:t>
            </a:r>
            <a:r>
              <a:rPr lang="zh-CN" altLang="zh-CN" sz="2000" b="1" dirty="0"/>
              <a:t>例，占</a:t>
            </a:r>
            <a:r>
              <a:rPr lang="en-US" altLang="zh-CN" sz="2000" b="1" dirty="0"/>
              <a:t>59%</a:t>
            </a:r>
            <a:r>
              <a:rPr lang="zh-CN" altLang="zh-CN" sz="2000" b="1" dirty="0"/>
              <a:t>）</a:t>
            </a:r>
          </a:p>
          <a:p>
            <a:pPr lvl="2"/>
            <a:r>
              <a:rPr lang="en-US" altLang="zh-CN" sz="2000" b="1" dirty="0" smtClean="0"/>
              <a:t>10</a:t>
            </a:r>
            <a:r>
              <a:rPr lang="zh-CN" altLang="zh-CN" sz="2000" b="1" dirty="0"/>
              <a:t>岁</a:t>
            </a:r>
            <a:r>
              <a:rPr lang="zh-CN" altLang="zh-CN" sz="2000" b="1" dirty="0" smtClean="0"/>
              <a:t>以下</a:t>
            </a:r>
            <a:r>
              <a:rPr lang="en-US" altLang="zh-CN" sz="2000" b="1" dirty="0" smtClean="0"/>
              <a:t>8</a:t>
            </a:r>
            <a:r>
              <a:rPr lang="zh-CN" altLang="zh-CN" sz="2000" b="1" dirty="0" smtClean="0"/>
              <a:t>例</a:t>
            </a:r>
            <a:r>
              <a:rPr lang="zh-CN" altLang="zh-CN" sz="2000" b="1" dirty="0"/>
              <a:t>，占</a:t>
            </a:r>
            <a:r>
              <a:rPr lang="en-US" altLang="zh-CN" sz="2000" b="1" dirty="0" smtClean="0"/>
              <a:t>17%</a:t>
            </a:r>
            <a:r>
              <a:rPr lang="zh-CN" altLang="zh-CN" sz="2000" b="1" dirty="0"/>
              <a:t>（上一波</a:t>
            </a:r>
            <a:r>
              <a:rPr lang="en-US" altLang="zh-CN" sz="2000" b="1" dirty="0"/>
              <a:t>10</a:t>
            </a:r>
            <a:r>
              <a:rPr lang="zh-CN" altLang="zh-CN" sz="2000" b="1" dirty="0"/>
              <a:t>例，占</a:t>
            </a:r>
            <a:r>
              <a:rPr lang="en-US" altLang="zh-CN" sz="2000" b="1" dirty="0"/>
              <a:t>9%</a:t>
            </a:r>
            <a:r>
              <a:rPr lang="zh-CN" altLang="zh-CN" sz="2000" b="1" dirty="0"/>
              <a:t>）</a:t>
            </a:r>
          </a:p>
          <a:p>
            <a:pPr lvl="2"/>
            <a:r>
              <a:rPr lang="zh-CN" altLang="zh-CN" sz="2000" b="1" dirty="0" smtClean="0"/>
              <a:t>年龄</a:t>
            </a:r>
            <a:r>
              <a:rPr lang="zh-CN" altLang="en-US" sz="2000" b="1" dirty="0"/>
              <a:t>中位数</a:t>
            </a:r>
            <a:r>
              <a:rPr lang="en-US" altLang="zh-CN" sz="2000" b="1" dirty="0" smtClean="0"/>
              <a:t>51</a:t>
            </a:r>
            <a:r>
              <a:rPr lang="zh-CN" altLang="zh-CN" sz="2000" b="1" dirty="0" smtClean="0"/>
              <a:t>岁</a:t>
            </a:r>
            <a:r>
              <a:rPr lang="zh-CN" altLang="zh-CN" sz="2000" b="1" dirty="0"/>
              <a:t>（上一波平均年龄</a:t>
            </a:r>
            <a:r>
              <a:rPr lang="en-US" altLang="zh-CN" sz="2000" b="1" dirty="0"/>
              <a:t>52.4</a:t>
            </a:r>
            <a:r>
              <a:rPr lang="zh-CN" altLang="zh-CN" sz="2000" b="1" dirty="0"/>
              <a:t>岁</a:t>
            </a:r>
            <a:r>
              <a:rPr lang="zh-CN" altLang="zh-CN" sz="2000" b="1" dirty="0" smtClean="0"/>
              <a:t>）</a:t>
            </a:r>
            <a:endParaRPr lang="en-US" altLang="zh-CN" sz="2000" b="1" dirty="0" smtClean="0"/>
          </a:p>
          <a:p>
            <a:pPr lvl="2">
              <a:buNone/>
            </a:pPr>
            <a:endParaRPr lang="en-US" altLang="zh-CN" sz="2000" b="1" dirty="0" smtClean="0"/>
          </a:p>
          <a:p>
            <a:pPr lvl="2">
              <a:buNone/>
            </a:pPr>
            <a:endParaRPr lang="en-US" altLang="zh-CN" sz="2000" b="1" dirty="0" smtClean="0"/>
          </a:p>
          <a:p>
            <a:pPr lvl="2"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指标上：无统计学 差异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pPr lvl="2">
              <a:buNone/>
            </a:pPr>
            <a:endParaRPr lang="zh-CN" altLang="zh-CN" sz="2000" b="1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35954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5"/>
          <p:cNvSpPr>
            <a:spLocks noGrp="1"/>
          </p:cNvSpPr>
          <p:nvPr>
            <p:ph type="title"/>
          </p:nvPr>
        </p:nvSpPr>
        <p:spPr>
          <a:xfrm>
            <a:off x="395288" y="44451"/>
            <a:ext cx="8353425" cy="1152302"/>
          </a:xfrm>
        </p:spPr>
        <p:txBody>
          <a:bodyPr/>
          <a:lstStyle/>
          <a:p>
            <a:r>
              <a:rPr lang="en-US" altLang="zh-CN" sz="2800" b="1" dirty="0" smtClean="0">
                <a:latin typeface="华文中宋" pitchFamily="2" charset="-122"/>
                <a:ea typeface="华文中宋" pitchFamily="2" charset="-122"/>
              </a:rPr>
              <a:t>95%</a:t>
            </a:r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的病例明确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曾直接接触活禽</a:t>
            </a:r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或病前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曾到过活禽交易市场</a:t>
            </a:r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的暴露史</a:t>
            </a:r>
            <a:endParaRPr lang="zh-CN" altLang="en-US" sz="2800" b="1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33806605"/>
              </p:ext>
            </p:extLst>
          </p:nvPr>
        </p:nvGraphicFramePr>
        <p:xfrm>
          <a:off x="428624" y="1196750"/>
          <a:ext cx="8391847" cy="5342181"/>
        </p:xfrm>
        <a:graphic>
          <a:graphicData uri="http://schemas.openxmlformats.org/drawingml/2006/table">
            <a:tbl>
              <a:tblPr/>
              <a:tblGrid>
                <a:gridCol w="3495304"/>
                <a:gridCol w="1008112"/>
                <a:gridCol w="1368152"/>
                <a:gridCol w="1224136"/>
                <a:gridCol w="1296143"/>
              </a:tblGrid>
              <a:tr h="36004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暴露类型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2013-2014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季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2014-2015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季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397389"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病例数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构成（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病例数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构成（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452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直接活禽接触暴露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82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职业接触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82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单纯购买接触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11 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82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单纯自养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15 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82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购买与自养混合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12 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452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间接活禽类暴露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50 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82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到过市场活动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42 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41.30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82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其他（农家乐、宰杀、烹调）</a:t>
                      </a:r>
                    </a:p>
                  </a:txBody>
                  <a:tcPr marL="7620" marR="22860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8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45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密接暴露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4452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未发现相关暴露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077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合计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100 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620" marR="7620" marT="7623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9632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我省</a:t>
            </a:r>
            <a:r>
              <a:rPr lang="zh-CN" altLang="zh-CN" dirty="0"/>
              <a:t>活禽市场监测概况</a:t>
            </a:r>
            <a:endParaRPr lang="zh-CN" altLang="en-US" dirty="0" smtClean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295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2015</a:t>
            </a:r>
            <a:r>
              <a:rPr lang="zh-CN" altLang="en-US" sz="2000" dirty="0"/>
              <a:t>年</a:t>
            </a:r>
            <a:r>
              <a:rPr lang="en-US" altLang="zh-CN" sz="2000" dirty="0"/>
              <a:t>1</a:t>
            </a:r>
            <a:r>
              <a:rPr lang="zh-CN" altLang="en-US" sz="2000" dirty="0"/>
              <a:t>月</a:t>
            </a:r>
            <a:r>
              <a:rPr lang="en-US" altLang="zh-CN" sz="2000" dirty="0"/>
              <a:t>1</a:t>
            </a:r>
            <a:r>
              <a:rPr lang="zh-CN" altLang="en-US" sz="2000" dirty="0"/>
              <a:t>日至</a:t>
            </a:r>
            <a:r>
              <a:rPr lang="en-US" altLang="zh-CN" sz="2000" dirty="0"/>
              <a:t>2</a:t>
            </a:r>
            <a:r>
              <a:rPr lang="zh-CN" altLang="en-US" sz="2000" dirty="0"/>
              <a:t>月</a:t>
            </a:r>
            <a:r>
              <a:rPr lang="en-US" altLang="zh-CN" sz="2000" dirty="0"/>
              <a:t>6</a:t>
            </a:r>
            <a:r>
              <a:rPr lang="zh-CN" altLang="en-US" sz="2000" dirty="0"/>
              <a:t>日，全省</a:t>
            </a:r>
            <a:r>
              <a:rPr lang="en-US" altLang="zh-CN" sz="2000" dirty="0"/>
              <a:t>21</a:t>
            </a:r>
            <a:r>
              <a:rPr lang="zh-CN" altLang="en-US" sz="2000" dirty="0"/>
              <a:t>个</a:t>
            </a:r>
            <a:r>
              <a:rPr lang="zh-CN" altLang="en-US" sz="2000" dirty="0" smtClean="0"/>
              <a:t>地市累计</a:t>
            </a:r>
            <a:r>
              <a:rPr lang="zh-CN" altLang="en-US" sz="2000" dirty="0"/>
              <a:t>检测</a:t>
            </a:r>
            <a:r>
              <a:rPr lang="en-US" altLang="zh-CN" sz="2000" dirty="0"/>
              <a:t>2802</a:t>
            </a:r>
            <a:r>
              <a:rPr lang="zh-CN" altLang="en-US" sz="2000" dirty="0"/>
              <a:t>份市场环境</a:t>
            </a:r>
            <a:r>
              <a:rPr lang="zh-CN" altLang="en-US" sz="2000" dirty="0" smtClean="0"/>
              <a:t>样品</a:t>
            </a:r>
            <a:endParaRPr lang="en-US" altLang="zh-CN" sz="2000" dirty="0"/>
          </a:p>
          <a:p>
            <a:pPr lvl="1">
              <a:lnSpc>
                <a:spcPct val="150000"/>
              </a:lnSpc>
            </a:pPr>
            <a:r>
              <a:rPr lang="zh-CN" altLang="en-US" sz="1600" dirty="0" smtClean="0"/>
              <a:t>检出</a:t>
            </a:r>
            <a:r>
              <a:rPr lang="en-US" altLang="zh-CN" sz="1600" dirty="0"/>
              <a:t>H7</a:t>
            </a:r>
            <a:r>
              <a:rPr lang="zh-CN" altLang="en-US" sz="1600" dirty="0"/>
              <a:t>亚型阳性</a:t>
            </a:r>
            <a:r>
              <a:rPr lang="en-US" altLang="zh-CN" sz="1600" dirty="0"/>
              <a:t>309</a:t>
            </a:r>
            <a:r>
              <a:rPr lang="zh-CN" altLang="en-US" sz="1600" dirty="0"/>
              <a:t>份，市场阳性率为</a:t>
            </a:r>
            <a:r>
              <a:rPr lang="en-US" altLang="zh-CN" sz="1600" dirty="0"/>
              <a:t>36%</a:t>
            </a:r>
            <a:r>
              <a:rPr lang="zh-CN" altLang="en-US" sz="1600" dirty="0"/>
              <a:t>，样品阳性率为</a:t>
            </a:r>
            <a:r>
              <a:rPr lang="en-US" altLang="zh-CN" sz="1600" dirty="0"/>
              <a:t>11%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/>
              <a:t>其中</a:t>
            </a:r>
            <a:r>
              <a:rPr lang="en-US" altLang="zh-CN" sz="2000" dirty="0"/>
              <a:t>15</a:t>
            </a:r>
            <a:r>
              <a:rPr lang="zh-CN" altLang="en-US" sz="2000" dirty="0"/>
              <a:t>个地市</a:t>
            </a:r>
            <a:r>
              <a:rPr lang="en-US" altLang="zh-CN" sz="2000" dirty="0"/>
              <a:t>42</a:t>
            </a:r>
            <a:r>
              <a:rPr lang="zh-CN" altLang="en-US" sz="2000" dirty="0"/>
              <a:t>个县区</a:t>
            </a:r>
            <a:r>
              <a:rPr lang="en-US" altLang="zh-CN" sz="2000" dirty="0"/>
              <a:t>81</a:t>
            </a:r>
            <a:r>
              <a:rPr lang="zh-CN" altLang="en-US" sz="2000" dirty="0"/>
              <a:t>个</a:t>
            </a:r>
            <a:r>
              <a:rPr lang="zh-CN" altLang="en-US" sz="2000" dirty="0" smtClean="0"/>
              <a:t>市场</a:t>
            </a:r>
            <a:r>
              <a:rPr lang="zh-CN" altLang="en-US" sz="2000" dirty="0"/>
              <a:t>污染</a:t>
            </a:r>
            <a:endParaRPr lang="zh-CN" altLang="en-US" sz="2000" b="0" dirty="0" smtClean="0"/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234015"/>
            <a:ext cx="5615940" cy="307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573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1 单病种材料\1 流感人禽流感等呼吸道\1 疫情分析与评估（周报月报等）\2015\GD_LPM_and_H7N9_Case_for_ch_2015012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83618" y="1147340"/>
            <a:ext cx="6192838" cy="5233988"/>
          </a:xfrm>
        </p:spPr>
      </p:pic>
      <p:sp>
        <p:nvSpPr>
          <p:cNvPr id="38915" name="标题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07375" cy="1143000"/>
          </a:xfrm>
        </p:spPr>
        <p:txBody>
          <a:bodyPr/>
          <a:lstStyle/>
          <a:p>
            <a:r>
              <a:rPr lang="en-US" altLang="zh-CN" sz="4000" smtClean="0"/>
              <a:t>2013</a:t>
            </a:r>
            <a:r>
              <a:rPr lang="zh-CN" altLang="en-US" sz="4000" smtClean="0"/>
              <a:t>年以来，我省过半数县区的</a:t>
            </a:r>
            <a:r>
              <a:rPr lang="en-US" altLang="zh-CN" sz="4000" smtClean="0"/>
              <a:t/>
            </a:r>
            <a:br>
              <a:rPr lang="en-US" altLang="zh-CN" sz="4000" smtClean="0"/>
            </a:br>
            <a:r>
              <a:rPr lang="zh-CN" altLang="en-US" sz="4000" smtClean="0"/>
              <a:t>市场受到</a:t>
            </a:r>
            <a:r>
              <a:rPr lang="en-US" altLang="zh-CN" sz="4000" smtClean="0"/>
              <a:t>H7N9</a:t>
            </a:r>
            <a:r>
              <a:rPr lang="zh-CN" altLang="en-US" sz="4000" smtClean="0"/>
              <a:t>污染或发生人间病例</a:t>
            </a:r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fld id="{463971F7-9FBF-4AD8-A0B5-8E5B0C0C74B2}" type="slidenum">
              <a:rPr smtClean="0">
                <a:solidFill>
                  <a:srgbClr val="898989"/>
                </a:solidFill>
                <a:latin typeface="Arial" charset="0"/>
                <a:ea typeface="宋体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</a:pPr>
              <a:t>8</a:t>
            </a:fld>
            <a:endParaRPr lang="zh-CN" smtClean="0">
              <a:solidFill>
                <a:srgbClr val="898989"/>
              </a:solidFill>
              <a:latin typeface="Arial" charset="0"/>
              <a:ea typeface="宋体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8" y="2288379"/>
            <a:ext cx="2630344" cy="250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812" y="3484884"/>
            <a:ext cx="5531690" cy="331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43</a:t>
            </a:r>
            <a:r>
              <a:rPr lang="zh-CN" altLang="en-US" dirty="0" smtClean="0"/>
              <a:t>例病例诊治特点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/>
          <a:lstStyle/>
          <a:p>
            <a:r>
              <a:rPr lang="zh-CN" altLang="en-US" sz="2400" dirty="0"/>
              <a:t>重</a:t>
            </a:r>
            <a:r>
              <a:rPr lang="zh-CN" altLang="en-US" sz="2400" dirty="0" smtClean="0"/>
              <a:t>症病例为主，</a:t>
            </a:r>
            <a:r>
              <a:rPr lang="en-US" altLang="zh-CN" sz="2400" dirty="0" smtClean="0"/>
              <a:t>31</a:t>
            </a:r>
            <a:r>
              <a:rPr lang="zh-CN" altLang="en-US" sz="2400" dirty="0" smtClean="0"/>
              <a:t>例；</a:t>
            </a:r>
            <a:r>
              <a:rPr lang="zh-CN" altLang="en-US" sz="2400" dirty="0" smtClean="0">
                <a:solidFill>
                  <a:srgbClr val="FF0000"/>
                </a:solidFill>
              </a:rPr>
              <a:t>轻症</a:t>
            </a:r>
            <a:r>
              <a:rPr lang="en-US" altLang="zh-CN" sz="2400" dirty="0" smtClean="0">
                <a:solidFill>
                  <a:srgbClr val="FF0000"/>
                </a:solidFill>
              </a:rPr>
              <a:t>12</a:t>
            </a:r>
            <a:r>
              <a:rPr lang="zh-CN" altLang="en-US" sz="2400" dirty="0" smtClean="0">
                <a:solidFill>
                  <a:srgbClr val="FF0000"/>
                </a:solidFill>
              </a:rPr>
              <a:t>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发病到就诊中位间隔：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天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发病到使用“抗流感药”（可威、达菲）中位</a:t>
            </a:r>
            <a:r>
              <a:rPr lang="zh-CN" altLang="en-US" sz="2000" dirty="0"/>
              <a:t>间隔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天</a:t>
            </a:r>
            <a:endParaRPr lang="en-US" altLang="zh-CN" sz="2000" dirty="0" smtClean="0"/>
          </a:p>
          <a:p>
            <a:pPr lvl="1"/>
            <a:r>
              <a:rPr lang="zh-CN" altLang="en-US" sz="2000" dirty="0"/>
              <a:t>发病到确诊中位间隔：</a:t>
            </a:r>
            <a:r>
              <a:rPr lang="en-US" altLang="zh-CN" sz="2000" dirty="0"/>
              <a:t>8</a:t>
            </a:r>
            <a:r>
              <a:rPr lang="zh-CN" altLang="en-US" sz="2000" dirty="0" smtClean="0"/>
              <a:t>天</a:t>
            </a:r>
            <a:endParaRPr lang="en-US" altLang="zh-CN" sz="2000" dirty="0" smtClean="0"/>
          </a:p>
          <a:p>
            <a:r>
              <a:rPr lang="zh-CN" altLang="en-US" sz="2400" dirty="0"/>
              <a:t>重症</a:t>
            </a:r>
            <a:r>
              <a:rPr lang="zh-CN" altLang="en-US" sz="2400" dirty="0" smtClean="0"/>
              <a:t>病例较轻症病例间隔时间长</a:t>
            </a:r>
            <a:endParaRPr lang="en-US" altLang="zh-CN" sz="2400" dirty="0"/>
          </a:p>
        </p:txBody>
      </p:sp>
      <p:pic>
        <p:nvPicPr>
          <p:cNvPr id="5123" name="Picture 3" descr="C:\Documents and Settings\Administrator\Application Data\Tencent\Users\840458975\QQ\WinTemp\RichOle\H0TRUQ`{KTKC1)@@D6D]HL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286124"/>
            <a:ext cx="3162300" cy="3343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6804248" y="3933056"/>
            <a:ext cx="0" cy="216024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75107" y="4016097"/>
            <a:ext cx="915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2013-2014</a:t>
            </a:r>
            <a:endParaRPr lang="zh-CN" alt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328773" y="4015382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/>
              <a:t>2015</a:t>
            </a:r>
            <a:endParaRPr lang="zh-CN" altLang="en-US" sz="1200" b="1" dirty="0"/>
          </a:p>
        </p:txBody>
      </p:sp>
    </p:spTree>
    <p:extLst>
      <p:ext uri="{BB962C8B-B14F-4D97-AF65-F5344CB8AC3E}">
        <p14:creationId xmlns="" xmlns:p14="http://schemas.microsoft.com/office/powerpoint/2010/main" val="148525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2444</TotalTime>
  <Words>710</Words>
  <Application>Microsoft Office PowerPoint</Application>
  <PresentationFormat>全屏显示(4:3)</PresentationFormat>
  <Paragraphs>116</Paragraphs>
  <Slides>12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默认设计模板</vt:lpstr>
      <vt:lpstr>Photo Editor 照片</vt:lpstr>
      <vt:lpstr>当前人感染H7N9病毒形势评估</vt:lpstr>
      <vt:lpstr>关于H7N9的基本共识</vt:lpstr>
      <vt:lpstr>全国疫情概况</vt:lpstr>
      <vt:lpstr>全省H7N9疫情概况</vt:lpstr>
      <vt:lpstr>本季发病人群特征与上一季无显著差异</vt:lpstr>
      <vt:lpstr>95%的病例明确曾直接接触活禽或病前曾到过活禽交易市场的暴露史</vt:lpstr>
      <vt:lpstr>我省活禽市场监测概况</vt:lpstr>
      <vt:lpstr>2013年以来，我省过半数县区的 市场受到H7N9污染或发生人间病例</vt:lpstr>
      <vt:lpstr>2015年43例病例诊治特点</vt:lpstr>
      <vt:lpstr>疫情特点</vt:lpstr>
      <vt:lpstr>疫情评估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HJF</dc:creator>
  <cp:lastModifiedBy>何剑峰</cp:lastModifiedBy>
  <cp:revision>139</cp:revision>
  <dcterms:created xsi:type="dcterms:W3CDTF">2012-06-26T02:21:46Z</dcterms:created>
  <dcterms:modified xsi:type="dcterms:W3CDTF">2015-02-11T06:48:53Z</dcterms:modified>
</cp:coreProperties>
</file>